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8" d="100"/>
          <a:sy n="98" d="100"/>
        </p:scale>
        <p:origin x="28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79789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1345049"/>
            <a:ext cx="7415927" cy="3193971"/>
          </a:xfrm>
          <a:prstGeom prst="rect">
            <a:avLst/>
          </a:prstGeom>
          <a:noFill/>
          <a:ln/>
        </p:spPr>
        <p:txBody>
          <a:bodyPr wrap="square" rtlCol="0" anchor="t"/>
          <a:lstStyle/>
          <a:p>
            <a:pPr marL="0" indent="0">
              <a:lnSpc>
                <a:spcPts val="8384"/>
              </a:lnSpc>
              <a:buNone/>
            </a:pPr>
            <a:r>
              <a:rPr lang="en-US" sz="6707" dirty="0">
                <a:solidFill>
                  <a:srgbClr val="F5F0F0"/>
                </a:solidFill>
                <a:latin typeface="Asar" pitchFamily="34" charset="0"/>
                <a:ea typeface="Asar" pitchFamily="34" charset="-122"/>
                <a:cs typeface="Asar" pitchFamily="34" charset="-120"/>
              </a:rPr>
              <a:t>Indentação em Python: A Base da Estrutura do Código</a:t>
            </a:r>
            <a:endParaRPr lang="en-US" sz="6707" dirty="0"/>
          </a:p>
        </p:txBody>
      </p:sp>
      <p:sp>
        <p:nvSpPr>
          <p:cNvPr id="6" name="Text 2"/>
          <p:cNvSpPr/>
          <p:nvPr/>
        </p:nvSpPr>
        <p:spPr>
          <a:xfrm>
            <a:off x="864037" y="4909304"/>
            <a:ext cx="7415927" cy="1975247"/>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A indentação é um conceito fundamental em Python, definindo a estrutura e o fluxo do código. Diferente de outras linguagens, Python não utiliza chaves {} ou palavras-chave para delimitar blocos de código, utilizando a indentação como forma de organização e agrupamento de comandos.</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sp>
        <p:nvSpPr>
          <p:cNvPr id="4" name="Text 1"/>
          <p:cNvSpPr/>
          <p:nvPr/>
        </p:nvSpPr>
        <p:spPr>
          <a:xfrm>
            <a:off x="1185029" y="1212294"/>
            <a:ext cx="6172200" cy="771525"/>
          </a:xfrm>
          <a:prstGeom prst="rect">
            <a:avLst/>
          </a:prstGeom>
          <a:noFill/>
          <a:ln/>
        </p:spPr>
        <p:txBody>
          <a:bodyPr wrap="non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O Que é Indentação?</a:t>
            </a:r>
            <a:endParaRPr lang="en-US" sz="4860" dirty="0"/>
          </a:p>
        </p:txBody>
      </p:sp>
      <p:sp>
        <p:nvSpPr>
          <p:cNvPr id="5" name="Text 2"/>
          <p:cNvSpPr/>
          <p:nvPr/>
        </p:nvSpPr>
        <p:spPr>
          <a:xfrm>
            <a:off x="1185029" y="2477572"/>
            <a:ext cx="12260223" cy="790099"/>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A indentação se refere ao espaço em branco no início de cada linha de código. Em Python, esse espaço, geralmente composto por 4 espaços ou uma tabulação, é crucial para determinar a estrutura do código.</a:t>
            </a:r>
            <a:endParaRPr lang="en-US" sz="1944" dirty="0"/>
          </a:p>
        </p:txBody>
      </p:sp>
      <p:sp>
        <p:nvSpPr>
          <p:cNvPr id="6" name="Text 3"/>
          <p:cNvSpPr/>
          <p:nvPr/>
        </p:nvSpPr>
        <p:spPr>
          <a:xfrm>
            <a:off x="1185029" y="3792141"/>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Indentação e Blocos</a:t>
            </a:r>
            <a:endParaRPr lang="en-US" sz="2430" dirty="0"/>
          </a:p>
        </p:txBody>
      </p:sp>
      <p:sp>
        <p:nvSpPr>
          <p:cNvPr id="7" name="Text 4"/>
          <p:cNvSpPr/>
          <p:nvPr/>
        </p:nvSpPr>
        <p:spPr>
          <a:xfrm>
            <a:off x="1185029" y="4424720"/>
            <a:ext cx="3684746" cy="2370296"/>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O nível de indentação de um bloco de código indica que ele está dentro de um bloco de controle, como if, for, while, ou uma função. Blocos de código são conjuntos de linhas que são executadas juntas.</a:t>
            </a:r>
            <a:endParaRPr lang="en-US" sz="1944" dirty="0"/>
          </a:p>
        </p:txBody>
      </p:sp>
      <p:sp>
        <p:nvSpPr>
          <p:cNvPr id="8" name="Text 5"/>
          <p:cNvSpPr/>
          <p:nvPr/>
        </p:nvSpPr>
        <p:spPr>
          <a:xfrm>
            <a:off x="5479613" y="3792141"/>
            <a:ext cx="3118842"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Consistência é Essencial</a:t>
            </a:r>
            <a:endParaRPr lang="en-US" sz="2430" dirty="0"/>
          </a:p>
        </p:txBody>
      </p:sp>
      <p:sp>
        <p:nvSpPr>
          <p:cNvPr id="9" name="Text 6"/>
          <p:cNvSpPr/>
          <p:nvPr/>
        </p:nvSpPr>
        <p:spPr>
          <a:xfrm>
            <a:off x="5479613" y="4424720"/>
            <a:ext cx="3684746" cy="1975247"/>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Todos os comandos dentro de um mesmo bloco devem ter o mesmo nível de indentação. A falta de consistência resulta em erros de sintaxe.</a:t>
            </a:r>
            <a:endParaRPr lang="en-US" sz="1944" dirty="0"/>
          </a:p>
        </p:txBody>
      </p:sp>
      <p:sp>
        <p:nvSpPr>
          <p:cNvPr id="10" name="Text 7"/>
          <p:cNvSpPr/>
          <p:nvPr/>
        </p:nvSpPr>
        <p:spPr>
          <a:xfrm>
            <a:off x="9774198" y="3792141"/>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Tabulação vs. Espaços</a:t>
            </a:r>
            <a:endParaRPr lang="en-US" sz="2430" dirty="0"/>
          </a:p>
        </p:txBody>
      </p:sp>
      <p:sp>
        <p:nvSpPr>
          <p:cNvPr id="11" name="Text 8"/>
          <p:cNvSpPr/>
          <p:nvPr/>
        </p:nvSpPr>
        <p:spPr>
          <a:xfrm>
            <a:off x="9774198" y="4424720"/>
            <a:ext cx="3684746" cy="1975247"/>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É recomendável utilizar 4 espaços para cada nível de indentação, evitando o uso da tecla Tab, pois a interpretação da tabulação pode variar.</a:t>
            </a:r>
            <a:endParaRPr lang="en-US" sz="194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31592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0" y="0"/>
            <a:ext cx="5486400" cy="8315920"/>
          </a:xfrm>
          <a:prstGeom prst="rect">
            <a:avLst/>
          </a:prstGeom>
        </p:spPr>
      </p:pic>
      <p:sp>
        <p:nvSpPr>
          <p:cNvPr id="5" name="Text 1"/>
          <p:cNvSpPr/>
          <p:nvPr/>
        </p:nvSpPr>
        <p:spPr>
          <a:xfrm>
            <a:off x="6091238" y="475178"/>
            <a:ext cx="7934325" cy="1080135"/>
          </a:xfrm>
          <a:prstGeom prst="rect">
            <a:avLst/>
          </a:prstGeom>
          <a:noFill/>
          <a:ln/>
        </p:spPr>
        <p:txBody>
          <a:bodyPr wrap="squar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Blocos de Código: Compreendendo a Estrutura</a:t>
            </a:r>
            <a:endParaRPr lang="en-US" sz="3402" dirty="0"/>
          </a:p>
        </p:txBody>
      </p:sp>
      <p:sp>
        <p:nvSpPr>
          <p:cNvPr id="6" name="Text 2"/>
          <p:cNvSpPr/>
          <p:nvPr/>
        </p:nvSpPr>
        <p:spPr>
          <a:xfrm>
            <a:off x="6091238" y="1814513"/>
            <a:ext cx="7934325" cy="829747"/>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Python utiliza a indentação para agrupar linhas de código em blocos, criando uma estrutura lógica e hierárquica. Um bloco de código pode ser um conjunto de comandos dentro de um loop, uma condicional, ou uma função.</a:t>
            </a:r>
            <a:endParaRPr lang="en-US" sz="1361" dirty="0"/>
          </a:p>
        </p:txBody>
      </p:sp>
      <p:sp>
        <p:nvSpPr>
          <p:cNvPr id="7" name="Shape 3"/>
          <p:cNvSpPr/>
          <p:nvPr/>
        </p:nvSpPr>
        <p:spPr>
          <a:xfrm>
            <a:off x="6091238" y="3032879"/>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8" name="Text 4"/>
          <p:cNvSpPr/>
          <p:nvPr/>
        </p:nvSpPr>
        <p:spPr>
          <a:xfrm>
            <a:off x="6225897" y="3097649"/>
            <a:ext cx="11930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1</a:t>
            </a:r>
            <a:endParaRPr lang="en-US" sz="2041" dirty="0"/>
          </a:p>
        </p:txBody>
      </p:sp>
      <p:sp>
        <p:nvSpPr>
          <p:cNvPr id="9" name="Text 5"/>
          <p:cNvSpPr/>
          <p:nvPr/>
        </p:nvSpPr>
        <p:spPr>
          <a:xfrm>
            <a:off x="6652736" y="3032879"/>
            <a:ext cx="2948821"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Blocos Definidos por Indentação</a:t>
            </a:r>
            <a:endParaRPr lang="en-US" sz="1701" dirty="0"/>
          </a:p>
        </p:txBody>
      </p:sp>
      <p:sp>
        <p:nvSpPr>
          <p:cNvPr id="10" name="Text 6"/>
          <p:cNvSpPr/>
          <p:nvPr/>
        </p:nvSpPr>
        <p:spPr>
          <a:xfrm>
            <a:off x="6652736" y="3406378"/>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Um bloco de código é delimitado por um nível específico de indentação, indicando que suas linhas são parte de uma estrutura maior.</a:t>
            </a:r>
            <a:endParaRPr lang="en-US" sz="1361" dirty="0"/>
          </a:p>
        </p:txBody>
      </p:sp>
      <p:sp>
        <p:nvSpPr>
          <p:cNvPr id="11" name="Shape 7"/>
          <p:cNvSpPr/>
          <p:nvPr/>
        </p:nvSpPr>
        <p:spPr>
          <a:xfrm>
            <a:off x="6091238" y="4326612"/>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12" name="Text 8"/>
          <p:cNvSpPr/>
          <p:nvPr/>
        </p:nvSpPr>
        <p:spPr>
          <a:xfrm>
            <a:off x="6212681" y="4391382"/>
            <a:ext cx="14573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2</a:t>
            </a:r>
            <a:endParaRPr lang="en-US" sz="2041" dirty="0"/>
          </a:p>
        </p:txBody>
      </p:sp>
      <p:sp>
        <p:nvSpPr>
          <p:cNvPr id="13" name="Text 9"/>
          <p:cNvSpPr/>
          <p:nvPr/>
        </p:nvSpPr>
        <p:spPr>
          <a:xfrm>
            <a:off x="6652736" y="4326612"/>
            <a:ext cx="2239328"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Organização Hierárquica</a:t>
            </a:r>
            <a:endParaRPr lang="en-US" sz="1701" dirty="0"/>
          </a:p>
        </p:txBody>
      </p:sp>
      <p:sp>
        <p:nvSpPr>
          <p:cNvPr id="14" name="Text 10"/>
          <p:cNvSpPr/>
          <p:nvPr/>
        </p:nvSpPr>
        <p:spPr>
          <a:xfrm>
            <a:off x="6652736" y="4700111"/>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A indentação cria uma hierarquia visual, facilitando a leitura e compreensão da estrutura do código, especialmente em programas complexos.</a:t>
            </a:r>
            <a:endParaRPr lang="en-US" sz="1361" dirty="0"/>
          </a:p>
        </p:txBody>
      </p:sp>
      <p:sp>
        <p:nvSpPr>
          <p:cNvPr id="15" name="Shape 11"/>
          <p:cNvSpPr/>
          <p:nvPr/>
        </p:nvSpPr>
        <p:spPr>
          <a:xfrm>
            <a:off x="6091238" y="5620345"/>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16" name="Text 12"/>
          <p:cNvSpPr/>
          <p:nvPr/>
        </p:nvSpPr>
        <p:spPr>
          <a:xfrm>
            <a:off x="6213396" y="5685115"/>
            <a:ext cx="14442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3</a:t>
            </a:r>
            <a:endParaRPr lang="en-US" sz="2041" dirty="0"/>
          </a:p>
        </p:txBody>
      </p:sp>
      <p:sp>
        <p:nvSpPr>
          <p:cNvPr id="17" name="Text 13"/>
          <p:cNvSpPr/>
          <p:nvPr/>
        </p:nvSpPr>
        <p:spPr>
          <a:xfrm>
            <a:off x="6652736" y="5620345"/>
            <a:ext cx="3002399"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Indentação Correta: Fluxo Lógico</a:t>
            </a:r>
            <a:endParaRPr lang="en-US" sz="1701" dirty="0"/>
          </a:p>
        </p:txBody>
      </p:sp>
      <p:sp>
        <p:nvSpPr>
          <p:cNvPr id="18" name="Text 14"/>
          <p:cNvSpPr/>
          <p:nvPr/>
        </p:nvSpPr>
        <p:spPr>
          <a:xfrm>
            <a:off x="6652736" y="5993844"/>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Uma indentação correta garante que o código seja executado de acordo com a lógica esperada, evitando erros inesperados.</a:t>
            </a:r>
            <a:endParaRPr lang="en-US" sz="1361" dirty="0"/>
          </a:p>
        </p:txBody>
      </p:sp>
      <p:sp>
        <p:nvSpPr>
          <p:cNvPr id="19" name="Shape 15"/>
          <p:cNvSpPr/>
          <p:nvPr/>
        </p:nvSpPr>
        <p:spPr>
          <a:xfrm>
            <a:off x="6091238" y="6914078"/>
            <a:ext cx="388739" cy="388739"/>
          </a:xfrm>
          <a:prstGeom prst="roundRect">
            <a:avLst>
              <a:gd name="adj" fmla="val 18672"/>
            </a:avLst>
          </a:prstGeom>
          <a:solidFill>
            <a:srgbClr val="003180"/>
          </a:solidFill>
          <a:ln w="7620">
            <a:solidFill>
              <a:srgbClr val="194A99"/>
            </a:solidFill>
            <a:prstDash val="solid"/>
          </a:ln>
        </p:spPr>
        <p:txBody>
          <a:bodyPr/>
          <a:lstStyle/>
          <a:p>
            <a:endParaRPr lang="pt-BR"/>
          </a:p>
        </p:txBody>
      </p:sp>
      <p:sp>
        <p:nvSpPr>
          <p:cNvPr id="20" name="Text 16"/>
          <p:cNvSpPr/>
          <p:nvPr/>
        </p:nvSpPr>
        <p:spPr>
          <a:xfrm>
            <a:off x="6213277" y="6978848"/>
            <a:ext cx="14466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4</a:t>
            </a:r>
            <a:endParaRPr lang="en-US" sz="2041" dirty="0"/>
          </a:p>
        </p:txBody>
      </p:sp>
      <p:sp>
        <p:nvSpPr>
          <p:cNvPr id="21" name="Text 17"/>
          <p:cNvSpPr/>
          <p:nvPr/>
        </p:nvSpPr>
        <p:spPr>
          <a:xfrm>
            <a:off x="6652736" y="6914078"/>
            <a:ext cx="2160270" cy="269915"/>
          </a:xfrm>
          <a:prstGeom prst="rect">
            <a:avLst/>
          </a:prstGeom>
          <a:noFill/>
          <a:ln/>
        </p:spPr>
        <p:txBody>
          <a:bodyPr wrap="none" rtlCol="0" anchor="t"/>
          <a:lstStyle/>
          <a:p>
            <a:pPr marL="0" indent="0">
              <a:lnSpc>
                <a:spcPts val="2126"/>
              </a:lnSpc>
              <a:buNone/>
            </a:pPr>
            <a:r>
              <a:rPr lang="en-US" sz="1701" dirty="0">
                <a:solidFill>
                  <a:srgbClr val="E2E6E9"/>
                </a:solidFill>
                <a:latin typeface="Asar" pitchFamily="34" charset="0"/>
                <a:ea typeface="Asar" pitchFamily="34" charset="-122"/>
                <a:cs typeface="Asar" pitchFamily="34" charset="-120"/>
              </a:rPr>
              <a:t>Blocos Aninhados</a:t>
            </a:r>
            <a:endParaRPr lang="en-US" sz="1701" dirty="0"/>
          </a:p>
        </p:txBody>
      </p:sp>
      <p:sp>
        <p:nvSpPr>
          <p:cNvPr id="22" name="Text 18"/>
          <p:cNvSpPr/>
          <p:nvPr/>
        </p:nvSpPr>
        <p:spPr>
          <a:xfrm>
            <a:off x="6652736" y="7287578"/>
            <a:ext cx="7372826"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É possível aninhar blocos de código dentro de outros blocos, criando estruturas complexas com diferentes níveis de indentação.</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0" y="0"/>
            <a:ext cx="14630400" cy="2445306"/>
          </a:xfrm>
          <a:prstGeom prst="rect">
            <a:avLst/>
          </a:prstGeom>
        </p:spPr>
      </p:pic>
      <p:sp>
        <p:nvSpPr>
          <p:cNvPr id="5" name="Text 1"/>
          <p:cNvSpPr/>
          <p:nvPr/>
        </p:nvSpPr>
        <p:spPr>
          <a:xfrm>
            <a:off x="2457926" y="2984659"/>
            <a:ext cx="9559766" cy="611386"/>
          </a:xfrm>
          <a:prstGeom prst="rect">
            <a:avLst/>
          </a:prstGeom>
          <a:noFill/>
          <a:ln/>
        </p:spPr>
        <p:txBody>
          <a:bodyPr wrap="none" rtlCol="0" anchor="t"/>
          <a:lstStyle/>
          <a:p>
            <a:pPr marL="0" indent="0">
              <a:lnSpc>
                <a:spcPts val="4814"/>
              </a:lnSpc>
              <a:buNone/>
            </a:pPr>
            <a:r>
              <a:rPr lang="en-US" sz="3851" dirty="0">
                <a:solidFill>
                  <a:srgbClr val="F5F0F0"/>
                </a:solidFill>
                <a:latin typeface="Asar" pitchFamily="34" charset="0"/>
                <a:ea typeface="Asar" pitchFamily="34" charset="-122"/>
                <a:cs typeface="Asar" pitchFamily="34" charset="-120"/>
              </a:rPr>
              <a:t>Erros de Sintaxe: A Importância da Indentação</a:t>
            </a:r>
            <a:endParaRPr lang="en-US" sz="3851" dirty="0"/>
          </a:p>
        </p:txBody>
      </p:sp>
      <p:sp>
        <p:nvSpPr>
          <p:cNvPr id="6" name="Text 2"/>
          <p:cNvSpPr/>
          <p:nvPr/>
        </p:nvSpPr>
        <p:spPr>
          <a:xfrm>
            <a:off x="2457926" y="3889415"/>
            <a:ext cx="9714548" cy="625793"/>
          </a:xfrm>
          <a:prstGeom prst="rect">
            <a:avLst/>
          </a:prstGeom>
          <a:noFill/>
          <a:ln/>
        </p:spPr>
        <p:txBody>
          <a:bodyPr wrap="square" rtlCol="0" anchor="t"/>
          <a:lstStyle/>
          <a:p>
            <a:pPr marL="0" indent="0">
              <a:lnSpc>
                <a:spcPts val="2465"/>
              </a:lnSpc>
              <a:buNone/>
            </a:pPr>
            <a:r>
              <a:rPr lang="en-US" sz="1540" dirty="0">
                <a:solidFill>
                  <a:srgbClr val="E2E6E9"/>
                </a:solidFill>
                <a:latin typeface="Asar" pitchFamily="34" charset="0"/>
                <a:ea typeface="Asar" pitchFamily="34" charset="-122"/>
                <a:cs typeface="Asar" pitchFamily="34" charset="-120"/>
              </a:rPr>
              <a:t>A indentação em Python é rigorosamente verificada pelo interpretador. Qualquer inconsistência na indentação resultará em um erro de sintaxe, impedindo que o código seja executado.</a:t>
            </a:r>
            <a:endParaRPr lang="en-US" sz="1540" dirty="0"/>
          </a:p>
        </p:txBody>
      </p:sp>
      <p:sp>
        <p:nvSpPr>
          <p:cNvPr id="7" name="Shape 3"/>
          <p:cNvSpPr/>
          <p:nvPr/>
        </p:nvSpPr>
        <p:spPr>
          <a:xfrm>
            <a:off x="2457926" y="4735235"/>
            <a:ext cx="9714548" cy="2954893"/>
          </a:xfrm>
          <a:prstGeom prst="roundRect">
            <a:avLst>
              <a:gd name="adj" fmla="val 2781"/>
            </a:avLst>
          </a:prstGeom>
          <a:noFill/>
          <a:ln w="7620">
            <a:solidFill>
              <a:srgbClr val="FFFFFF">
                <a:alpha val="24000"/>
              </a:srgbClr>
            </a:solidFill>
            <a:prstDash val="solid"/>
          </a:ln>
        </p:spPr>
        <p:txBody>
          <a:bodyPr/>
          <a:lstStyle/>
          <a:p>
            <a:endParaRPr lang="pt-BR"/>
          </a:p>
        </p:txBody>
      </p:sp>
      <p:sp>
        <p:nvSpPr>
          <p:cNvPr id="8" name="Shape 4"/>
          <p:cNvSpPr/>
          <p:nvPr/>
        </p:nvSpPr>
        <p:spPr>
          <a:xfrm>
            <a:off x="2465546" y="4742855"/>
            <a:ext cx="9699308" cy="562689"/>
          </a:xfrm>
          <a:prstGeom prst="rect">
            <a:avLst/>
          </a:prstGeom>
          <a:solidFill>
            <a:srgbClr val="FFFFFF">
              <a:alpha val="4000"/>
            </a:srgbClr>
          </a:solidFill>
          <a:ln/>
        </p:spPr>
        <p:txBody>
          <a:bodyPr/>
          <a:lstStyle/>
          <a:p>
            <a:endParaRPr lang="pt-BR"/>
          </a:p>
        </p:txBody>
      </p:sp>
      <p:sp>
        <p:nvSpPr>
          <p:cNvPr id="9" name="Text 5"/>
          <p:cNvSpPr/>
          <p:nvPr/>
        </p:nvSpPr>
        <p:spPr>
          <a:xfrm>
            <a:off x="2661166" y="4867751"/>
            <a:ext cx="4454604" cy="312896"/>
          </a:xfrm>
          <a:prstGeom prst="rect">
            <a:avLst/>
          </a:prstGeom>
          <a:noFill/>
          <a:ln/>
        </p:spPr>
        <p:txBody>
          <a:bodyPr wrap="none" rtlCol="0" anchor="t"/>
          <a:lstStyle/>
          <a:p>
            <a:pPr marL="0" indent="0">
              <a:lnSpc>
                <a:spcPts val="2465"/>
              </a:lnSpc>
              <a:buNone/>
            </a:pPr>
            <a:r>
              <a:rPr lang="en-US" sz="1540" dirty="0">
                <a:solidFill>
                  <a:srgbClr val="E2E6E9"/>
                </a:solidFill>
                <a:latin typeface="Asar" pitchFamily="34" charset="0"/>
                <a:ea typeface="Asar" pitchFamily="34" charset="-122"/>
                <a:cs typeface="Asar" pitchFamily="34" charset="-120"/>
              </a:rPr>
              <a:t>Tipo de Erro</a:t>
            </a:r>
            <a:endParaRPr lang="en-US" sz="1540" dirty="0"/>
          </a:p>
        </p:txBody>
      </p:sp>
      <p:sp>
        <p:nvSpPr>
          <p:cNvPr id="10" name="Text 6"/>
          <p:cNvSpPr/>
          <p:nvPr/>
        </p:nvSpPr>
        <p:spPr>
          <a:xfrm>
            <a:off x="7514630" y="4867751"/>
            <a:ext cx="4454604" cy="312896"/>
          </a:xfrm>
          <a:prstGeom prst="rect">
            <a:avLst/>
          </a:prstGeom>
          <a:noFill/>
          <a:ln/>
        </p:spPr>
        <p:txBody>
          <a:bodyPr wrap="none" rtlCol="0" anchor="t"/>
          <a:lstStyle/>
          <a:p>
            <a:pPr marL="0" indent="0">
              <a:lnSpc>
                <a:spcPts val="2465"/>
              </a:lnSpc>
              <a:buNone/>
            </a:pPr>
            <a:r>
              <a:rPr lang="en-US" sz="1540" dirty="0">
                <a:solidFill>
                  <a:srgbClr val="E2E6E9"/>
                </a:solidFill>
                <a:latin typeface="Asar" pitchFamily="34" charset="0"/>
                <a:ea typeface="Asar" pitchFamily="34" charset="-122"/>
                <a:cs typeface="Asar" pitchFamily="34" charset="-120"/>
              </a:rPr>
              <a:t>Descrição</a:t>
            </a:r>
            <a:endParaRPr lang="en-US" sz="1540" dirty="0"/>
          </a:p>
        </p:txBody>
      </p:sp>
      <p:sp>
        <p:nvSpPr>
          <p:cNvPr id="11" name="Shape 7"/>
          <p:cNvSpPr/>
          <p:nvPr/>
        </p:nvSpPr>
        <p:spPr>
          <a:xfrm>
            <a:off x="2465546" y="5305544"/>
            <a:ext cx="9699308" cy="1188482"/>
          </a:xfrm>
          <a:prstGeom prst="rect">
            <a:avLst/>
          </a:prstGeom>
          <a:solidFill>
            <a:srgbClr val="000000">
              <a:alpha val="4000"/>
            </a:srgbClr>
          </a:solidFill>
          <a:ln/>
        </p:spPr>
        <p:txBody>
          <a:bodyPr/>
          <a:lstStyle/>
          <a:p>
            <a:endParaRPr lang="pt-BR"/>
          </a:p>
        </p:txBody>
      </p:sp>
      <p:sp>
        <p:nvSpPr>
          <p:cNvPr id="12" name="Text 8"/>
          <p:cNvSpPr/>
          <p:nvPr/>
        </p:nvSpPr>
        <p:spPr>
          <a:xfrm>
            <a:off x="2661166" y="5430441"/>
            <a:ext cx="4454604" cy="312896"/>
          </a:xfrm>
          <a:prstGeom prst="rect">
            <a:avLst/>
          </a:prstGeom>
          <a:noFill/>
          <a:ln/>
        </p:spPr>
        <p:txBody>
          <a:bodyPr wrap="none" rtlCol="0" anchor="t"/>
          <a:lstStyle/>
          <a:p>
            <a:pPr marL="0" indent="0">
              <a:lnSpc>
                <a:spcPts val="2465"/>
              </a:lnSpc>
              <a:buNone/>
            </a:pPr>
            <a:r>
              <a:rPr lang="en-US" sz="1540" dirty="0">
                <a:solidFill>
                  <a:srgbClr val="E2E6E9"/>
                </a:solidFill>
                <a:latin typeface="Asar" pitchFamily="34" charset="0"/>
                <a:ea typeface="Asar" pitchFamily="34" charset="-122"/>
                <a:cs typeface="Asar" pitchFamily="34" charset="-120"/>
              </a:rPr>
              <a:t>Indentação Incorreta</a:t>
            </a:r>
            <a:endParaRPr lang="en-US" sz="1540" dirty="0"/>
          </a:p>
        </p:txBody>
      </p:sp>
      <p:sp>
        <p:nvSpPr>
          <p:cNvPr id="13" name="Text 9"/>
          <p:cNvSpPr/>
          <p:nvPr/>
        </p:nvSpPr>
        <p:spPr>
          <a:xfrm>
            <a:off x="7514630" y="5430441"/>
            <a:ext cx="4454604" cy="938689"/>
          </a:xfrm>
          <a:prstGeom prst="rect">
            <a:avLst/>
          </a:prstGeom>
          <a:noFill/>
          <a:ln/>
        </p:spPr>
        <p:txBody>
          <a:bodyPr wrap="square" rtlCol="0" anchor="t"/>
          <a:lstStyle/>
          <a:p>
            <a:pPr marL="0" indent="0">
              <a:lnSpc>
                <a:spcPts val="2465"/>
              </a:lnSpc>
              <a:buNone/>
            </a:pPr>
            <a:r>
              <a:rPr lang="en-US" sz="1540" dirty="0">
                <a:solidFill>
                  <a:srgbClr val="E2E6E9"/>
                </a:solidFill>
                <a:latin typeface="Asar" pitchFamily="34" charset="0"/>
                <a:ea typeface="Asar" pitchFamily="34" charset="-122"/>
                <a:cs typeface="Asar" pitchFamily="34" charset="-120"/>
              </a:rPr>
              <a:t>Ocorre quando um bloco de código não possui a indentação correta, como um nível de indentação inconsistente.</a:t>
            </a:r>
            <a:endParaRPr lang="en-US" sz="1540" dirty="0"/>
          </a:p>
        </p:txBody>
      </p:sp>
      <p:sp>
        <p:nvSpPr>
          <p:cNvPr id="14" name="Shape 10"/>
          <p:cNvSpPr/>
          <p:nvPr/>
        </p:nvSpPr>
        <p:spPr>
          <a:xfrm>
            <a:off x="2465546" y="6494026"/>
            <a:ext cx="9699308" cy="1188482"/>
          </a:xfrm>
          <a:prstGeom prst="rect">
            <a:avLst/>
          </a:prstGeom>
          <a:solidFill>
            <a:srgbClr val="FFFFFF">
              <a:alpha val="4000"/>
            </a:srgbClr>
          </a:solidFill>
          <a:ln/>
        </p:spPr>
        <p:txBody>
          <a:bodyPr/>
          <a:lstStyle/>
          <a:p>
            <a:endParaRPr lang="pt-BR"/>
          </a:p>
        </p:txBody>
      </p:sp>
      <p:sp>
        <p:nvSpPr>
          <p:cNvPr id="15" name="Text 11"/>
          <p:cNvSpPr/>
          <p:nvPr/>
        </p:nvSpPr>
        <p:spPr>
          <a:xfrm>
            <a:off x="2661166" y="6618923"/>
            <a:ext cx="4454604" cy="312896"/>
          </a:xfrm>
          <a:prstGeom prst="rect">
            <a:avLst/>
          </a:prstGeom>
          <a:noFill/>
          <a:ln/>
        </p:spPr>
        <p:txBody>
          <a:bodyPr wrap="none" rtlCol="0" anchor="t"/>
          <a:lstStyle/>
          <a:p>
            <a:pPr marL="0" indent="0">
              <a:lnSpc>
                <a:spcPts val="2465"/>
              </a:lnSpc>
              <a:buNone/>
            </a:pPr>
            <a:r>
              <a:rPr lang="en-US" sz="1540" dirty="0">
                <a:solidFill>
                  <a:srgbClr val="E2E6E9"/>
                </a:solidFill>
                <a:latin typeface="Asar" pitchFamily="34" charset="0"/>
                <a:ea typeface="Asar" pitchFamily="34" charset="-122"/>
                <a:cs typeface="Asar" pitchFamily="34" charset="-120"/>
              </a:rPr>
              <a:t>Blocos Aninhados Incorretamente</a:t>
            </a:r>
            <a:endParaRPr lang="en-US" sz="1540" dirty="0"/>
          </a:p>
        </p:txBody>
      </p:sp>
      <p:sp>
        <p:nvSpPr>
          <p:cNvPr id="16" name="Text 12"/>
          <p:cNvSpPr/>
          <p:nvPr/>
        </p:nvSpPr>
        <p:spPr>
          <a:xfrm>
            <a:off x="7514630" y="6618923"/>
            <a:ext cx="4454604" cy="938689"/>
          </a:xfrm>
          <a:prstGeom prst="rect">
            <a:avLst/>
          </a:prstGeom>
          <a:noFill/>
          <a:ln/>
        </p:spPr>
        <p:txBody>
          <a:bodyPr wrap="square" rtlCol="0" anchor="t"/>
          <a:lstStyle/>
          <a:p>
            <a:pPr marL="0" indent="0">
              <a:lnSpc>
                <a:spcPts val="2465"/>
              </a:lnSpc>
              <a:buNone/>
            </a:pPr>
            <a:r>
              <a:rPr lang="en-US" sz="1540" dirty="0">
                <a:solidFill>
                  <a:srgbClr val="E2E6E9"/>
                </a:solidFill>
                <a:latin typeface="Asar" pitchFamily="34" charset="0"/>
                <a:ea typeface="Asar" pitchFamily="34" charset="-122"/>
                <a:cs typeface="Asar" pitchFamily="34" charset="-120"/>
              </a:rPr>
              <a:t>Acontece quando a indentação de um bloco aninhado está incorreta, gerando uma estrutura hierárquica inválida.</a:t>
            </a:r>
            <a:endParaRPr lang="en-US" sz="154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53388" y="974884"/>
            <a:ext cx="7163276" cy="595551"/>
          </a:xfrm>
          <a:prstGeom prst="rect">
            <a:avLst/>
          </a:prstGeom>
          <a:noFill/>
          <a:ln/>
        </p:spPr>
        <p:txBody>
          <a:bodyPr wrap="none" rtlCol="0" anchor="t"/>
          <a:lstStyle/>
          <a:p>
            <a:pPr marL="0" indent="0">
              <a:lnSpc>
                <a:spcPts val="4690"/>
              </a:lnSpc>
              <a:buNone/>
            </a:pPr>
            <a:r>
              <a:rPr lang="en-US" sz="3752" dirty="0">
                <a:solidFill>
                  <a:srgbClr val="F5F0F0"/>
                </a:solidFill>
                <a:latin typeface="Asar" pitchFamily="34" charset="0"/>
                <a:ea typeface="Asar" pitchFamily="34" charset="-122"/>
                <a:cs typeface="Asar" pitchFamily="34" charset="-120"/>
              </a:rPr>
              <a:t>Exemplos de Indentação em Python</a:t>
            </a:r>
            <a:endParaRPr lang="en-US" sz="3752" dirty="0"/>
          </a:p>
        </p:txBody>
      </p:sp>
      <p:sp>
        <p:nvSpPr>
          <p:cNvPr id="6" name="Text 2"/>
          <p:cNvSpPr/>
          <p:nvPr/>
        </p:nvSpPr>
        <p:spPr>
          <a:xfrm>
            <a:off x="6153388" y="1856303"/>
            <a:ext cx="7810024" cy="609838"/>
          </a:xfrm>
          <a:prstGeom prst="rect">
            <a:avLst/>
          </a:prstGeom>
          <a:noFill/>
          <a:ln/>
        </p:spPr>
        <p:txBody>
          <a:bodyPr wrap="square" rtlCol="0" anchor="t"/>
          <a:lstStyle/>
          <a:p>
            <a:pPr marL="0" indent="0">
              <a:lnSpc>
                <a:spcPts val="2401"/>
              </a:lnSpc>
              <a:buNone/>
            </a:pPr>
            <a:r>
              <a:rPr lang="en-US" sz="1501" dirty="0">
                <a:solidFill>
                  <a:srgbClr val="E2E6E9"/>
                </a:solidFill>
                <a:latin typeface="Asar" pitchFamily="34" charset="0"/>
                <a:ea typeface="Asar" pitchFamily="34" charset="-122"/>
                <a:cs typeface="Asar" pitchFamily="34" charset="-120"/>
              </a:rPr>
              <a:t>É crucial entender como a indentação influencia o fluxo de execução do código. Veja exemplos de como a indentação define o escopo de blocos de código.</a:t>
            </a:r>
            <a:endParaRPr lang="en-US" sz="1501" dirty="0"/>
          </a:p>
        </p:txBody>
      </p:sp>
      <p:pic>
        <p:nvPicPr>
          <p:cNvPr id="7" name="Image 2" descr="preencoded.png"/>
          <p:cNvPicPr>
            <a:picLocks noChangeAspect="1"/>
          </p:cNvPicPr>
          <p:nvPr/>
        </p:nvPicPr>
        <p:blipFill>
          <a:blip r:embed="rId5"/>
          <a:stretch>
            <a:fillRect/>
          </a:stretch>
        </p:blipFill>
        <p:spPr>
          <a:xfrm>
            <a:off x="6153388" y="2680454"/>
            <a:ext cx="952857" cy="1524714"/>
          </a:xfrm>
          <a:prstGeom prst="rect">
            <a:avLst/>
          </a:prstGeom>
        </p:spPr>
      </p:pic>
      <p:sp>
        <p:nvSpPr>
          <p:cNvPr id="8" name="Text 3"/>
          <p:cNvSpPr/>
          <p:nvPr/>
        </p:nvSpPr>
        <p:spPr>
          <a:xfrm>
            <a:off x="7392114" y="2870954"/>
            <a:ext cx="2382322" cy="297775"/>
          </a:xfrm>
          <a:prstGeom prst="rect">
            <a:avLst/>
          </a:prstGeom>
          <a:noFill/>
          <a:ln/>
        </p:spPr>
        <p:txBody>
          <a:bodyPr wrap="none" rtlCol="0" anchor="t"/>
          <a:lstStyle/>
          <a:p>
            <a:pPr marL="0" indent="0" algn="l">
              <a:lnSpc>
                <a:spcPts val="2345"/>
              </a:lnSpc>
              <a:buNone/>
            </a:pPr>
            <a:r>
              <a:rPr lang="en-US" sz="1876" dirty="0">
                <a:solidFill>
                  <a:srgbClr val="E2E6E9"/>
                </a:solidFill>
                <a:latin typeface="Asar" pitchFamily="34" charset="0"/>
                <a:ea typeface="Asar" pitchFamily="34" charset="-122"/>
                <a:cs typeface="Asar" pitchFamily="34" charset="-120"/>
              </a:rPr>
              <a:t>Exemplo 1: If-Else</a:t>
            </a:r>
            <a:endParaRPr lang="en-US" sz="1876" dirty="0"/>
          </a:p>
        </p:txBody>
      </p:sp>
      <p:sp>
        <p:nvSpPr>
          <p:cNvPr id="9" name="Text 4"/>
          <p:cNvSpPr/>
          <p:nvPr/>
        </p:nvSpPr>
        <p:spPr>
          <a:xfrm>
            <a:off x="7392114" y="3283029"/>
            <a:ext cx="6571298" cy="304919"/>
          </a:xfrm>
          <a:prstGeom prst="rect">
            <a:avLst/>
          </a:prstGeom>
          <a:noFill/>
          <a:ln/>
        </p:spPr>
        <p:txBody>
          <a:bodyPr wrap="none" rtlCol="0" anchor="t"/>
          <a:lstStyle/>
          <a:p>
            <a:pPr marL="0" indent="0" algn="l">
              <a:lnSpc>
                <a:spcPts val="2401"/>
              </a:lnSpc>
              <a:buNone/>
            </a:pPr>
            <a:r>
              <a:rPr lang="en-US" sz="1501" dirty="0">
                <a:solidFill>
                  <a:srgbClr val="E2E6E9"/>
                </a:solidFill>
                <a:latin typeface="Asar" pitchFamily="34" charset="0"/>
                <a:ea typeface="Asar" pitchFamily="34" charset="-122"/>
                <a:cs typeface="Asar" pitchFamily="34" charset="-120"/>
              </a:rPr>
              <a:t>if x &gt; 5: print("x é maior que 5") else: print("x é menor ou igual a 5")</a:t>
            </a:r>
            <a:endParaRPr lang="en-US" sz="1501" dirty="0"/>
          </a:p>
        </p:txBody>
      </p:sp>
      <p:pic>
        <p:nvPicPr>
          <p:cNvPr id="10" name="Image 3" descr="preencoded.png"/>
          <p:cNvPicPr>
            <a:picLocks noChangeAspect="1"/>
          </p:cNvPicPr>
          <p:nvPr/>
        </p:nvPicPr>
        <p:blipFill>
          <a:blip r:embed="rId6"/>
          <a:stretch>
            <a:fillRect/>
          </a:stretch>
        </p:blipFill>
        <p:spPr>
          <a:xfrm>
            <a:off x="6153388" y="4205168"/>
            <a:ext cx="952857" cy="1524714"/>
          </a:xfrm>
          <a:prstGeom prst="rect">
            <a:avLst/>
          </a:prstGeom>
        </p:spPr>
      </p:pic>
      <p:sp>
        <p:nvSpPr>
          <p:cNvPr id="11" name="Text 5"/>
          <p:cNvSpPr/>
          <p:nvPr/>
        </p:nvSpPr>
        <p:spPr>
          <a:xfrm>
            <a:off x="7392114" y="4395668"/>
            <a:ext cx="2382322" cy="297775"/>
          </a:xfrm>
          <a:prstGeom prst="rect">
            <a:avLst/>
          </a:prstGeom>
          <a:noFill/>
          <a:ln/>
        </p:spPr>
        <p:txBody>
          <a:bodyPr wrap="none" rtlCol="0" anchor="t"/>
          <a:lstStyle/>
          <a:p>
            <a:pPr marL="0" indent="0" algn="l">
              <a:lnSpc>
                <a:spcPts val="2345"/>
              </a:lnSpc>
              <a:buNone/>
            </a:pPr>
            <a:r>
              <a:rPr lang="en-US" sz="1876" dirty="0">
                <a:solidFill>
                  <a:srgbClr val="E2E6E9"/>
                </a:solidFill>
                <a:latin typeface="Asar" pitchFamily="34" charset="0"/>
                <a:ea typeface="Asar" pitchFamily="34" charset="-122"/>
                <a:cs typeface="Asar" pitchFamily="34" charset="-120"/>
              </a:rPr>
              <a:t>Exemplo 2: Loop For</a:t>
            </a:r>
            <a:endParaRPr lang="en-US" sz="1876" dirty="0"/>
          </a:p>
        </p:txBody>
      </p:sp>
      <p:sp>
        <p:nvSpPr>
          <p:cNvPr id="12" name="Text 6"/>
          <p:cNvSpPr/>
          <p:nvPr/>
        </p:nvSpPr>
        <p:spPr>
          <a:xfrm>
            <a:off x="7392114" y="4807744"/>
            <a:ext cx="6571298" cy="304919"/>
          </a:xfrm>
          <a:prstGeom prst="rect">
            <a:avLst/>
          </a:prstGeom>
          <a:noFill/>
          <a:ln/>
        </p:spPr>
        <p:txBody>
          <a:bodyPr wrap="none" rtlCol="0" anchor="t"/>
          <a:lstStyle/>
          <a:p>
            <a:pPr marL="0" indent="0" algn="l">
              <a:lnSpc>
                <a:spcPts val="2401"/>
              </a:lnSpc>
              <a:buNone/>
            </a:pPr>
            <a:r>
              <a:rPr lang="en-US" sz="1501" dirty="0">
                <a:solidFill>
                  <a:srgbClr val="E2E6E9"/>
                </a:solidFill>
                <a:latin typeface="Asar" pitchFamily="34" charset="0"/>
                <a:ea typeface="Asar" pitchFamily="34" charset="-122"/>
                <a:cs typeface="Asar" pitchFamily="34" charset="-120"/>
              </a:rPr>
              <a:t>for i in range(5): print(i)</a:t>
            </a:r>
            <a:endParaRPr lang="en-US" sz="1501" dirty="0"/>
          </a:p>
        </p:txBody>
      </p:sp>
      <p:pic>
        <p:nvPicPr>
          <p:cNvPr id="13" name="Image 4" descr="preencoded.png"/>
          <p:cNvPicPr>
            <a:picLocks noChangeAspect="1"/>
          </p:cNvPicPr>
          <p:nvPr/>
        </p:nvPicPr>
        <p:blipFill>
          <a:blip r:embed="rId7"/>
          <a:stretch>
            <a:fillRect/>
          </a:stretch>
        </p:blipFill>
        <p:spPr>
          <a:xfrm>
            <a:off x="6153388" y="5729883"/>
            <a:ext cx="952857" cy="1524714"/>
          </a:xfrm>
          <a:prstGeom prst="rect">
            <a:avLst/>
          </a:prstGeom>
        </p:spPr>
      </p:pic>
      <p:sp>
        <p:nvSpPr>
          <p:cNvPr id="14" name="Text 7"/>
          <p:cNvSpPr/>
          <p:nvPr/>
        </p:nvSpPr>
        <p:spPr>
          <a:xfrm>
            <a:off x="7392114" y="5920383"/>
            <a:ext cx="2382322" cy="297775"/>
          </a:xfrm>
          <a:prstGeom prst="rect">
            <a:avLst/>
          </a:prstGeom>
          <a:noFill/>
          <a:ln/>
        </p:spPr>
        <p:txBody>
          <a:bodyPr wrap="none" rtlCol="0" anchor="t"/>
          <a:lstStyle/>
          <a:p>
            <a:pPr marL="0" indent="0" algn="l">
              <a:lnSpc>
                <a:spcPts val="2345"/>
              </a:lnSpc>
              <a:buNone/>
            </a:pPr>
            <a:r>
              <a:rPr lang="en-US" sz="1876" dirty="0">
                <a:solidFill>
                  <a:srgbClr val="E2E6E9"/>
                </a:solidFill>
                <a:latin typeface="Asar" pitchFamily="34" charset="0"/>
                <a:ea typeface="Asar" pitchFamily="34" charset="-122"/>
                <a:cs typeface="Asar" pitchFamily="34" charset="-120"/>
              </a:rPr>
              <a:t>Exemplo 3: Função</a:t>
            </a:r>
            <a:endParaRPr lang="en-US" sz="1876" dirty="0"/>
          </a:p>
        </p:txBody>
      </p:sp>
      <p:sp>
        <p:nvSpPr>
          <p:cNvPr id="15" name="Text 8"/>
          <p:cNvSpPr/>
          <p:nvPr/>
        </p:nvSpPr>
        <p:spPr>
          <a:xfrm>
            <a:off x="7392114" y="6332458"/>
            <a:ext cx="6571298" cy="304919"/>
          </a:xfrm>
          <a:prstGeom prst="rect">
            <a:avLst/>
          </a:prstGeom>
          <a:noFill/>
          <a:ln/>
        </p:spPr>
        <p:txBody>
          <a:bodyPr wrap="none" rtlCol="0" anchor="t"/>
          <a:lstStyle/>
          <a:p>
            <a:pPr marL="0" indent="0" algn="l">
              <a:lnSpc>
                <a:spcPts val="2401"/>
              </a:lnSpc>
              <a:buNone/>
            </a:pPr>
            <a:r>
              <a:rPr lang="en-US" sz="1501" dirty="0">
                <a:solidFill>
                  <a:srgbClr val="E2E6E9"/>
                </a:solidFill>
                <a:latin typeface="Asar" pitchFamily="34" charset="0"/>
                <a:ea typeface="Asar" pitchFamily="34" charset="-122"/>
                <a:cs typeface="Asar" pitchFamily="34" charset="-120"/>
              </a:rPr>
              <a:t>def minha_funcao(): print("Esta é uma função")</a:t>
            </a:r>
            <a:endParaRPr lang="en-US" sz="150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017782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9144000" y="0"/>
            <a:ext cx="5486400" cy="10177820"/>
          </a:xfrm>
          <a:prstGeom prst="rect">
            <a:avLst/>
          </a:prstGeom>
        </p:spPr>
      </p:pic>
      <p:sp>
        <p:nvSpPr>
          <p:cNvPr id="5" name="Text 1"/>
          <p:cNvSpPr/>
          <p:nvPr/>
        </p:nvSpPr>
        <p:spPr>
          <a:xfrm>
            <a:off x="604837" y="475178"/>
            <a:ext cx="6577132" cy="540068"/>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Indentação e Legibilidade do Código</a:t>
            </a:r>
            <a:endParaRPr lang="en-US" sz="3402" dirty="0"/>
          </a:p>
        </p:txBody>
      </p:sp>
      <p:sp>
        <p:nvSpPr>
          <p:cNvPr id="6" name="Text 2"/>
          <p:cNvSpPr/>
          <p:nvPr/>
        </p:nvSpPr>
        <p:spPr>
          <a:xfrm>
            <a:off x="604837" y="1274445"/>
            <a:ext cx="7934325" cy="55316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A indentação não serve apenas para o interpretador, mas também para a legibilidade do código. Uma indentação correta torna o código mais fácil de ler, entender e depurar.</a:t>
            </a:r>
            <a:endParaRPr lang="en-US" sz="1361" dirty="0"/>
          </a:p>
        </p:txBody>
      </p:sp>
      <p:pic>
        <p:nvPicPr>
          <p:cNvPr id="7" name="Image 2" descr="preencoded.png"/>
          <p:cNvPicPr>
            <a:picLocks noChangeAspect="1"/>
          </p:cNvPicPr>
          <p:nvPr/>
        </p:nvPicPr>
        <p:blipFill>
          <a:blip r:embed="rId5"/>
          <a:stretch>
            <a:fillRect/>
          </a:stretch>
        </p:blipFill>
        <p:spPr>
          <a:xfrm>
            <a:off x="604837" y="2021919"/>
            <a:ext cx="431959" cy="431959"/>
          </a:xfrm>
          <a:prstGeom prst="rect">
            <a:avLst/>
          </a:prstGeom>
        </p:spPr>
      </p:pic>
      <p:sp>
        <p:nvSpPr>
          <p:cNvPr id="8" name="Text 3"/>
          <p:cNvSpPr/>
          <p:nvPr/>
        </p:nvSpPr>
        <p:spPr>
          <a:xfrm>
            <a:off x="604837" y="2626638"/>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Clareza na Estrutura</a:t>
            </a:r>
            <a:endParaRPr lang="en-US" sz="1701" dirty="0"/>
          </a:p>
        </p:txBody>
      </p:sp>
      <p:sp>
        <p:nvSpPr>
          <p:cNvPr id="9" name="Text 4"/>
          <p:cNvSpPr/>
          <p:nvPr/>
        </p:nvSpPr>
        <p:spPr>
          <a:xfrm>
            <a:off x="604837" y="3000137"/>
            <a:ext cx="7934325" cy="553164"/>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A indentação visualiza a estrutura do código, permitindo que programadores identifiquem facilmente blocos de código, loops e condicionais.</a:t>
            </a:r>
            <a:endParaRPr lang="en-US" sz="1361" dirty="0"/>
          </a:p>
        </p:txBody>
      </p:sp>
      <p:pic>
        <p:nvPicPr>
          <p:cNvPr id="10" name="Image 3" descr="preencoded.png"/>
          <p:cNvPicPr>
            <a:picLocks noChangeAspect="1"/>
          </p:cNvPicPr>
          <p:nvPr/>
        </p:nvPicPr>
        <p:blipFill>
          <a:blip r:embed="rId6"/>
          <a:stretch>
            <a:fillRect/>
          </a:stretch>
        </p:blipFill>
        <p:spPr>
          <a:xfrm>
            <a:off x="604837" y="4071699"/>
            <a:ext cx="431959" cy="431959"/>
          </a:xfrm>
          <a:prstGeom prst="rect">
            <a:avLst/>
          </a:prstGeom>
        </p:spPr>
      </p:pic>
      <p:sp>
        <p:nvSpPr>
          <p:cNvPr id="11" name="Text 5"/>
          <p:cNvSpPr/>
          <p:nvPr/>
        </p:nvSpPr>
        <p:spPr>
          <a:xfrm>
            <a:off x="604837" y="4676418"/>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Facilidade de Leitura</a:t>
            </a:r>
            <a:endParaRPr lang="en-US" sz="1701" dirty="0"/>
          </a:p>
        </p:txBody>
      </p:sp>
      <p:sp>
        <p:nvSpPr>
          <p:cNvPr id="12" name="Text 6"/>
          <p:cNvSpPr/>
          <p:nvPr/>
        </p:nvSpPr>
        <p:spPr>
          <a:xfrm>
            <a:off x="604837" y="5049917"/>
            <a:ext cx="7934325" cy="553164"/>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A indentação facilita a compreensão do fluxo do código, tornando-o mais legível e intuitivo para outros programadores.</a:t>
            </a:r>
            <a:endParaRPr lang="en-US" sz="1361" dirty="0"/>
          </a:p>
        </p:txBody>
      </p:sp>
      <p:pic>
        <p:nvPicPr>
          <p:cNvPr id="13" name="Image 4" descr="preencoded.png"/>
          <p:cNvPicPr>
            <a:picLocks noChangeAspect="1"/>
          </p:cNvPicPr>
          <p:nvPr/>
        </p:nvPicPr>
        <p:blipFill>
          <a:blip r:embed="rId7"/>
          <a:stretch>
            <a:fillRect/>
          </a:stretch>
        </p:blipFill>
        <p:spPr>
          <a:xfrm>
            <a:off x="604837" y="6121479"/>
            <a:ext cx="431959" cy="431959"/>
          </a:xfrm>
          <a:prstGeom prst="rect">
            <a:avLst/>
          </a:prstGeom>
        </p:spPr>
      </p:pic>
      <p:sp>
        <p:nvSpPr>
          <p:cNvPr id="14" name="Text 7"/>
          <p:cNvSpPr/>
          <p:nvPr/>
        </p:nvSpPr>
        <p:spPr>
          <a:xfrm>
            <a:off x="604837" y="6726198"/>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Depuração Simplificada</a:t>
            </a:r>
            <a:endParaRPr lang="en-US" sz="1701" dirty="0"/>
          </a:p>
        </p:txBody>
      </p:sp>
      <p:sp>
        <p:nvSpPr>
          <p:cNvPr id="15" name="Text 8"/>
          <p:cNvSpPr/>
          <p:nvPr/>
        </p:nvSpPr>
        <p:spPr>
          <a:xfrm>
            <a:off x="604837" y="7099697"/>
            <a:ext cx="7934325" cy="553164"/>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A indentação correta facilita a identificação de erros, especialmente em códigos complexos, pois a estrutura fica mais evidente.</a:t>
            </a:r>
            <a:endParaRPr lang="en-US" sz="1361" dirty="0"/>
          </a:p>
        </p:txBody>
      </p:sp>
      <p:pic>
        <p:nvPicPr>
          <p:cNvPr id="16" name="Image 5" descr="preencoded.png"/>
          <p:cNvPicPr>
            <a:picLocks noChangeAspect="1"/>
          </p:cNvPicPr>
          <p:nvPr/>
        </p:nvPicPr>
        <p:blipFill>
          <a:blip r:embed="rId8"/>
          <a:stretch>
            <a:fillRect/>
          </a:stretch>
        </p:blipFill>
        <p:spPr>
          <a:xfrm>
            <a:off x="604837" y="8171259"/>
            <a:ext cx="431959" cy="431959"/>
          </a:xfrm>
          <a:prstGeom prst="rect">
            <a:avLst/>
          </a:prstGeom>
        </p:spPr>
      </p:pic>
      <p:sp>
        <p:nvSpPr>
          <p:cNvPr id="17" name="Text 9"/>
          <p:cNvSpPr/>
          <p:nvPr/>
        </p:nvSpPr>
        <p:spPr>
          <a:xfrm>
            <a:off x="604837" y="8775978"/>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Trabalho em Equipe</a:t>
            </a:r>
            <a:endParaRPr lang="en-US" sz="1701" dirty="0"/>
          </a:p>
        </p:txBody>
      </p:sp>
      <p:sp>
        <p:nvSpPr>
          <p:cNvPr id="18" name="Text 10"/>
          <p:cNvSpPr/>
          <p:nvPr/>
        </p:nvSpPr>
        <p:spPr>
          <a:xfrm>
            <a:off x="604837" y="9149477"/>
            <a:ext cx="7934325" cy="553164"/>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Um código bem indentado facilita a colaboração entre programadores, pois todos entendem a estrutura e o fluxo do código.</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22075" y="1091922"/>
            <a:ext cx="5059680" cy="567571"/>
          </a:xfrm>
          <a:prstGeom prst="rect">
            <a:avLst/>
          </a:prstGeom>
          <a:noFill/>
          <a:ln/>
        </p:spPr>
        <p:txBody>
          <a:bodyPr wrap="none" rtlCol="0" anchor="t"/>
          <a:lstStyle/>
          <a:p>
            <a:pPr marL="0" indent="0">
              <a:lnSpc>
                <a:spcPts val="4469"/>
              </a:lnSpc>
              <a:buNone/>
            </a:pPr>
            <a:r>
              <a:rPr lang="en-US" sz="3575" dirty="0">
                <a:solidFill>
                  <a:srgbClr val="F5F0F0"/>
                </a:solidFill>
                <a:latin typeface="Asar" pitchFamily="34" charset="0"/>
                <a:ea typeface="Asar" pitchFamily="34" charset="-122"/>
                <a:cs typeface="Asar" pitchFamily="34" charset="-120"/>
              </a:rPr>
              <a:t>Convenções de Indentação</a:t>
            </a:r>
            <a:endParaRPr lang="en-US" sz="3575" dirty="0"/>
          </a:p>
        </p:txBody>
      </p:sp>
      <p:sp>
        <p:nvSpPr>
          <p:cNvPr id="6" name="Text 2"/>
          <p:cNvSpPr/>
          <p:nvPr/>
        </p:nvSpPr>
        <p:spPr>
          <a:xfrm>
            <a:off x="6122075" y="1931908"/>
            <a:ext cx="7872651" cy="581263"/>
          </a:xfrm>
          <a:prstGeom prst="rect">
            <a:avLst/>
          </a:prstGeom>
          <a:noFill/>
          <a:ln/>
        </p:spPr>
        <p:txBody>
          <a:bodyPr wrap="square" rtlCol="0" anchor="t"/>
          <a:lstStyle/>
          <a:p>
            <a:pPr marL="0" indent="0">
              <a:lnSpc>
                <a:spcPts val="2288"/>
              </a:lnSpc>
              <a:buNone/>
            </a:pPr>
            <a:r>
              <a:rPr lang="en-US" sz="1430" dirty="0">
                <a:solidFill>
                  <a:srgbClr val="E2E6E9"/>
                </a:solidFill>
                <a:latin typeface="Asar" pitchFamily="34" charset="0"/>
                <a:ea typeface="Asar" pitchFamily="34" charset="-122"/>
                <a:cs typeface="Asar" pitchFamily="34" charset="-120"/>
              </a:rPr>
              <a:t>Para garantir a legibilidade e evitar erros, é crucial seguir convenções de indentação. As convenções definem o número de espaços ou tabulações utilizados para cada nível de indentação.</a:t>
            </a:r>
            <a:endParaRPr lang="en-US" sz="1430" dirty="0"/>
          </a:p>
        </p:txBody>
      </p:sp>
      <p:sp>
        <p:nvSpPr>
          <p:cNvPr id="7" name="Shape 3"/>
          <p:cNvSpPr/>
          <p:nvPr/>
        </p:nvSpPr>
        <p:spPr>
          <a:xfrm>
            <a:off x="6122075" y="2717483"/>
            <a:ext cx="7872651" cy="1352312"/>
          </a:xfrm>
          <a:prstGeom prst="roundRect">
            <a:avLst>
              <a:gd name="adj" fmla="val 5641"/>
            </a:avLst>
          </a:prstGeom>
          <a:solidFill>
            <a:srgbClr val="003180"/>
          </a:solidFill>
          <a:ln w="7620">
            <a:solidFill>
              <a:srgbClr val="194A99"/>
            </a:solidFill>
            <a:prstDash val="solid"/>
          </a:ln>
        </p:spPr>
        <p:txBody>
          <a:bodyPr/>
          <a:lstStyle/>
          <a:p>
            <a:endParaRPr lang="pt-BR"/>
          </a:p>
        </p:txBody>
      </p:sp>
      <p:sp>
        <p:nvSpPr>
          <p:cNvPr id="8" name="Text 4"/>
          <p:cNvSpPr/>
          <p:nvPr/>
        </p:nvSpPr>
        <p:spPr>
          <a:xfrm>
            <a:off x="6311265" y="2906673"/>
            <a:ext cx="2270403" cy="283726"/>
          </a:xfrm>
          <a:prstGeom prst="rect">
            <a:avLst/>
          </a:prstGeom>
          <a:noFill/>
          <a:ln/>
        </p:spPr>
        <p:txBody>
          <a:bodyPr wrap="none" rtlCol="0" anchor="t"/>
          <a:lstStyle/>
          <a:p>
            <a:pPr marL="0" indent="0">
              <a:lnSpc>
                <a:spcPts val="2235"/>
              </a:lnSpc>
              <a:buNone/>
            </a:pPr>
            <a:r>
              <a:rPr lang="en-US" sz="1788" dirty="0">
                <a:solidFill>
                  <a:srgbClr val="E2E6E9"/>
                </a:solidFill>
                <a:latin typeface="Asar" pitchFamily="34" charset="0"/>
                <a:ea typeface="Asar" pitchFamily="34" charset="-122"/>
                <a:cs typeface="Asar" pitchFamily="34" charset="-120"/>
              </a:rPr>
              <a:t>Convenção PEP 8</a:t>
            </a:r>
            <a:endParaRPr lang="en-US" sz="1788" dirty="0"/>
          </a:p>
        </p:txBody>
      </p:sp>
      <p:sp>
        <p:nvSpPr>
          <p:cNvPr id="9" name="Text 5"/>
          <p:cNvSpPr/>
          <p:nvPr/>
        </p:nvSpPr>
        <p:spPr>
          <a:xfrm>
            <a:off x="6311265" y="3299341"/>
            <a:ext cx="7494270" cy="581263"/>
          </a:xfrm>
          <a:prstGeom prst="rect">
            <a:avLst/>
          </a:prstGeom>
          <a:noFill/>
          <a:ln/>
        </p:spPr>
        <p:txBody>
          <a:bodyPr wrap="square" rtlCol="0" anchor="t"/>
          <a:lstStyle/>
          <a:p>
            <a:pPr marL="0" indent="0">
              <a:lnSpc>
                <a:spcPts val="2288"/>
              </a:lnSpc>
              <a:buNone/>
            </a:pPr>
            <a:r>
              <a:rPr lang="en-US" sz="1430" dirty="0">
                <a:solidFill>
                  <a:srgbClr val="E2E6E9"/>
                </a:solidFill>
                <a:latin typeface="Asar" pitchFamily="34" charset="0"/>
                <a:ea typeface="Asar" pitchFamily="34" charset="-122"/>
                <a:cs typeface="Asar" pitchFamily="34" charset="-120"/>
              </a:rPr>
              <a:t>A PEP 8, guia de estilo para o código Python, recomenda o uso de 4 espaços para cada nível de indentação. Essa convenção é amplamente adotada pela comunidade Python.</a:t>
            </a:r>
            <a:endParaRPr lang="en-US" sz="1430" dirty="0"/>
          </a:p>
        </p:txBody>
      </p:sp>
      <p:sp>
        <p:nvSpPr>
          <p:cNvPr id="10" name="Shape 6"/>
          <p:cNvSpPr/>
          <p:nvPr/>
        </p:nvSpPr>
        <p:spPr>
          <a:xfrm>
            <a:off x="6122075" y="4251365"/>
            <a:ext cx="7872651" cy="1352312"/>
          </a:xfrm>
          <a:prstGeom prst="roundRect">
            <a:avLst>
              <a:gd name="adj" fmla="val 5641"/>
            </a:avLst>
          </a:prstGeom>
          <a:solidFill>
            <a:srgbClr val="003180"/>
          </a:solidFill>
          <a:ln w="7620">
            <a:solidFill>
              <a:srgbClr val="194A99"/>
            </a:solidFill>
            <a:prstDash val="solid"/>
          </a:ln>
        </p:spPr>
        <p:txBody>
          <a:bodyPr/>
          <a:lstStyle/>
          <a:p>
            <a:endParaRPr lang="pt-BR"/>
          </a:p>
        </p:txBody>
      </p:sp>
      <p:sp>
        <p:nvSpPr>
          <p:cNvPr id="11" name="Text 7"/>
          <p:cNvSpPr/>
          <p:nvPr/>
        </p:nvSpPr>
        <p:spPr>
          <a:xfrm>
            <a:off x="6311265" y="4440555"/>
            <a:ext cx="2270403" cy="283726"/>
          </a:xfrm>
          <a:prstGeom prst="rect">
            <a:avLst/>
          </a:prstGeom>
          <a:noFill/>
          <a:ln/>
        </p:spPr>
        <p:txBody>
          <a:bodyPr wrap="none" rtlCol="0" anchor="t"/>
          <a:lstStyle/>
          <a:p>
            <a:pPr marL="0" indent="0">
              <a:lnSpc>
                <a:spcPts val="2235"/>
              </a:lnSpc>
              <a:buNone/>
            </a:pPr>
            <a:r>
              <a:rPr lang="en-US" sz="1788" dirty="0">
                <a:solidFill>
                  <a:srgbClr val="E2E6E9"/>
                </a:solidFill>
                <a:latin typeface="Asar" pitchFamily="34" charset="0"/>
                <a:ea typeface="Asar" pitchFamily="34" charset="-122"/>
                <a:cs typeface="Asar" pitchFamily="34" charset="-120"/>
              </a:rPr>
              <a:t>Consistência é a Chave</a:t>
            </a:r>
            <a:endParaRPr lang="en-US" sz="1788" dirty="0"/>
          </a:p>
        </p:txBody>
      </p:sp>
      <p:sp>
        <p:nvSpPr>
          <p:cNvPr id="12" name="Text 8"/>
          <p:cNvSpPr/>
          <p:nvPr/>
        </p:nvSpPr>
        <p:spPr>
          <a:xfrm>
            <a:off x="6311265" y="4833223"/>
            <a:ext cx="7494270" cy="581263"/>
          </a:xfrm>
          <a:prstGeom prst="rect">
            <a:avLst/>
          </a:prstGeom>
          <a:noFill/>
          <a:ln/>
        </p:spPr>
        <p:txBody>
          <a:bodyPr wrap="square" rtlCol="0" anchor="t"/>
          <a:lstStyle/>
          <a:p>
            <a:pPr marL="0" indent="0">
              <a:lnSpc>
                <a:spcPts val="2288"/>
              </a:lnSpc>
              <a:buNone/>
            </a:pPr>
            <a:r>
              <a:rPr lang="en-US" sz="1430" dirty="0">
                <a:solidFill>
                  <a:srgbClr val="E2E6E9"/>
                </a:solidFill>
                <a:latin typeface="Asar" pitchFamily="34" charset="0"/>
                <a:ea typeface="Asar" pitchFamily="34" charset="-122"/>
                <a:cs typeface="Asar" pitchFamily="34" charset="-120"/>
              </a:rPr>
              <a:t>Independentemente da convenção escolhida, o mais importante é manter a consistência em todo o código. Use sempre o mesmo número de espaços ou tabulações para cada nível de indentação.</a:t>
            </a:r>
            <a:endParaRPr lang="en-US" sz="1430" dirty="0"/>
          </a:p>
        </p:txBody>
      </p:sp>
      <p:sp>
        <p:nvSpPr>
          <p:cNvPr id="13" name="Shape 9"/>
          <p:cNvSpPr/>
          <p:nvPr/>
        </p:nvSpPr>
        <p:spPr>
          <a:xfrm>
            <a:off x="6122075" y="5785247"/>
            <a:ext cx="7872651" cy="1352312"/>
          </a:xfrm>
          <a:prstGeom prst="roundRect">
            <a:avLst>
              <a:gd name="adj" fmla="val 5641"/>
            </a:avLst>
          </a:prstGeom>
          <a:solidFill>
            <a:srgbClr val="003180"/>
          </a:solidFill>
          <a:ln w="7620">
            <a:solidFill>
              <a:srgbClr val="194A99"/>
            </a:solidFill>
            <a:prstDash val="solid"/>
          </a:ln>
        </p:spPr>
        <p:txBody>
          <a:bodyPr/>
          <a:lstStyle/>
          <a:p>
            <a:endParaRPr lang="pt-BR"/>
          </a:p>
        </p:txBody>
      </p:sp>
      <p:sp>
        <p:nvSpPr>
          <p:cNvPr id="14" name="Text 10"/>
          <p:cNvSpPr/>
          <p:nvPr/>
        </p:nvSpPr>
        <p:spPr>
          <a:xfrm>
            <a:off x="6311265" y="5974437"/>
            <a:ext cx="3460790" cy="283726"/>
          </a:xfrm>
          <a:prstGeom prst="rect">
            <a:avLst/>
          </a:prstGeom>
          <a:noFill/>
          <a:ln/>
        </p:spPr>
        <p:txBody>
          <a:bodyPr wrap="none" rtlCol="0" anchor="t"/>
          <a:lstStyle/>
          <a:p>
            <a:pPr marL="0" indent="0">
              <a:lnSpc>
                <a:spcPts val="2235"/>
              </a:lnSpc>
              <a:buNone/>
            </a:pPr>
            <a:r>
              <a:rPr lang="en-US" sz="1788" dirty="0">
                <a:solidFill>
                  <a:srgbClr val="E2E6E9"/>
                </a:solidFill>
                <a:latin typeface="Asar" pitchFamily="34" charset="0"/>
                <a:ea typeface="Asar" pitchFamily="34" charset="-122"/>
                <a:cs typeface="Asar" pitchFamily="34" charset="-120"/>
              </a:rPr>
              <a:t>Evite Misturar Espaços e Tabulações</a:t>
            </a:r>
            <a:endParaRPr lang="en-US" sz="1788" dirty="0"/>
          </a:p>
        </p:txBody>
      </p:sp>
      <p:sp>
        <p:nvSpPr>
          <p:cNvPr id="15" name="Text 11"/>
          <p:cNvSpPr/>
          <p:nvPr/>
        </p:nvSpPr>
        <p:spPr>
          <a:xfrm>
            <a:off x="6311265" y="6367105"/>
            <a:ext cx="7494270" cy="581263"/>
          </a:xfrm>
          <a:prstGeom prst="rect">
            <a:avLst/>
          </a:prstGeom>
          <a:noFill/>
          <a:ln/>
        </p:spPr>
        <p:txBody>
          <a:bodyPr wrap="square" rtlCol="0" anchor="t"/>
          <a:lstStyle/>
          <a:p>
            <a:pPr marL="0" indent="0">
              <a:lnSpc>
                <a:spcPts val="2288"/>
              </a:lnSpc>
              <a:buNone/>
            </a:pPr>
            <a:r>
              <a:rPr lang="en-US" sz="1430" dirty="0">
                <a:solidFill>
                  <a:srgbClr val="E2E6E9"/>
                </a:solidFill>
                <a:latin typeface="Asar" pitchFamily="34" charset="0"/>
                <a:ea typeface="Asar" pitchFamily="34" charset="-122"/>
                <a:cs typeface="Asar" pitchFamily="34" charset="-120"/>
              </a:rPr>
              <a:t>A mistura de espaços e tabulações pode levar a erros de indentação, pois a interpretação de tabulações varia entre editores de código.</a:t>
            </a:r>
            <a:endParaRPr lang="en-US" sz="143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pt-BR"/>
          </a:p>
        </p:txBody>
      </p:sp>
      <p:pic>
        <p:nvPicPr>
          <p:cNvPr id="4" name="Image 1" descr="preencoded.png"/>
          <p:cNvPicPr>
            <a:picLocks noChangeAspect="1"/>
          </p:cNvPicPr>
          <p:nvPr/>
        </p:nvPicPr>
        <p:blipFill>
          <a:blip r:embed="rId4"/>
          <a:stretch>
            <a:fillRect/>
          </a:stretch>
        </p:blipFill>
        <p:spPr>
          <a:xfrm>
            <a:off x="0" y="0"/>
            <a:ext cx="14630400" cy="3086100"/>
          </a:xfrm>
          <a:prstGeom prst="rect">
            <a:avLst/>
          </a:prstGeom>
        </p:spPr>
      </p:pic>
      <p:sp>
        <p:nvSpPr>
          <p:cNvPr id="5" name="Text 1"/>
          <p:cNvSpPr/>
          <p:nvPr/>
        </p:nvSpPr>
        <p:spPr>
          <a:xfrm>
            <a:off x="1185029" y="4494371"/>
            <a:ext cx="10812542" cy="771525"/>
          </a:xfrm>
          <a:prstGeom prst="rect">
            <a:avLst/>
          </a:prstGeom>
          <a:noFill/>
          <a:ln/>
        </p:spPr>
        <p:txBody>
          <a:bodyPr wrap="non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Conclusão: Indentação como Fundamento</a:t>
            </a:r>
            <a:endParaRPr lang="en-US" sz="4860" dirty="0"/>
          </a:p>
        </p:txBody>
      </p:sp>
      <p:sp>
        <p:nvSpPr>
          <p:cNvPr id="6" name="Text 2"/>
          <p:cNvSpPr/>
          <p:nvPr/>
        </p:nvSpPr>
        <p:spPr>
          <a:xfrm>
            <a:off x="1185029" y="5636181"/>
            <a:ext cx="12260223" cy="1185148"/>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A indentação é um elemento fundamental em Python, impactando diretamente a estrutura, legibilidade e execução do código. Entender e aplicar corretamente a indentação é crucial para escrever código Python eficiente, organizado e livre de erros.</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TotalTime>
  <Words>852</Words>
  <Application>Microsoft Office PowerPoint</Application>
  <PresentationFormat>Personalizar</PresentationFormat>
  <Paragraphs>68</Paragraphs>
  <Slides>8</Slides>
  <Notes>8</Notes>
  <HiddenSlides>0</HiddenSlides>
  <MMClips>0</MMClips>
  <ScaleCrop>false</ScaleCrop>
  <HeadingPairs>
    <vt:vector size="6" baseType="variant">
      <vt:variant>
        <vt:lpstr>Fontes usadas</vt:lpstr>
      </vt:variant>
      <vt:variant>
        <vt:i4>2</vt:i4>
      </vt:variant>
      <vt:variant>
        <vt:lpstr>Tema</vt:lpstr>
      </vt:variant>
      <vt:variant>
        <vt:i4>1</vt:i4>
      </vt:variant>
      <vt:variant>
        <vt:lpstr>Títulos de slides</vt:lpstr>
      </vt:variant>
      <vt:variant>
        <vt:i4>8</vt:i4>
      </vt:variant>
    </vt:vector>
  </HeadingPairs>
  <TitlesOfParts>
    <vt:vector size="11" baseType="lpstr">
      <vt:lpstr>Arial</vt:lpstr>
      <vt:lpstr>Asar</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CARLOS MANOEL SILVEIRA DA SILVA</cp:lastModifiedBy>
  <cp:revision>3</cp:revision>
  <dcterms:created xsi:type="dcterms:W3CDTF">2024-08-24T19:12:32Z</dcterms:created>
  <dcterms:modified xsi:type="dcterms:W3CDTF">2024-08-24T21:47:19Z</dcterms:modified>
</cp:coreProperties>
</file>